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35" r:id="rId6"/>
    <p:sldId id="663" r:id="rId7"/>
    <p:sldId id="1263" r:id="rId8"/>
    <p:sldId id="1333" r:id="rId9"/>
    <p:sldId id="1113" r:id="rId10"/>
    <p:sldId id="1325" r:id="rId11"/>
    <p:sldId id="1116" r:id="rId12"/>
    <p:sldId id="1318" r:id="rId13"/>
    <p:sldId id="133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3D6DE6-D6C0-5F02-7E6C-EDA28AD2470C}" name="Lorenza Carta" initials="LC" userId="S::l.carta@nnfcc.co.uk::706afecf-09ed-4178-a156-ff5a62bb18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A39"/>
    <a:srgbClr val="2C4983"/>
    <a:srgbClr val="EFB3DA"/>
    <a:srgbClr val="F1ADAF"/>
    <a:srgbClr val="FDDA59"/>
    <a:srgbClr val="21B579"/>
    <a:srgbClr val="E04448"/>
    <a:srgbClr val="BF2025"/>
    <a:srgbClr val="99206D"/>
    <a:srgbClr val="C4D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5214-BACA-47E0-B5E7-3D48A9343F96}" v="18" dt="2026-04-21T16:05:13.2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71652" autoAdjust="0"/>
  </p:normalViewPr>
  <p:slideViewPr>
    <p:cSldViewPr snapToGrid="0">
      <p:cViewPr>
        <p:scale>
          <a:sx n="30" d="100"/>
          <a:sy n="30" d="100"/>
        </p:scale>
        <p:origin x="808" y="-5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4181C1-A095-4148-D75E-10E204861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42159-FB85-A3C9-3C5D-4F41C8AD9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78AFA-6651-4E49-A8D1-8C0670A0EAB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3F151-79C8-7731-3C46-FF6AEE6917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C3447-32CD-6610-A0D2-8C0DCC0D45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19D40-4DD9-4907-AF76-3F9E3193D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5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2" name="Shape 1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Alder are feedstock experts – it underpins everything we do. </a:t>
            </a:r>
          </a:p>
        </p:txBody>
      </p:sp>
    </p:spTree>
    <p:extLst>
      <p:ext uri="{BB962C8B-B14F-4D97-AF65-F5344CB8AC3E}">
        <p14:creationId xmlns:p14="http://schemas.microsoft.com/office/powerpoint/2010/main" val="191471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This project follows on from previous project for GGT on biomethane potential in the UK</a:t>
            </a:r>
          </a:p>
          <a:p>
            <a:pPr marL="342900" indent="-342900">
              <a:buFontTx/>
              <a:buChar char="-"/>
            </a:pPr>
            <a:r>
              <a:rPr lang="en-GB" dirty="0"/>
              <a:t>Which said ~120 TWh of biomethane production in the UK before 2050</a:t>
            </a:r>
          </a:p>
          <a:p>
            <a:pPr marL="342900" indent="-342900">
              <a:buFontTx/>
              <a:buChar char="-"/>
            </a:pPr>
            <a:r>
              <a:rPr lang="en-GB" dirty="0"/>
              <a:t>Demonstrating that biomethane and AD is critical to decarbonising UK energy – and achieving net zero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95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Digestate always traditionally seen as a problem to be dealt with – an after thought</a:t>
            </a:r>
          </a:p>
        </p:txBody>
      </p:sp>
    </p:spTree>
    <p:extLst>
      <p:ext uri="{BB962C8B-B14F-4D97-AF65-F5344CB8AC3E}">
        <p14:creationId xmlns:p14="http://schemas.microsoft.com/office/powerpoint/2010/main" val="56147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Benefits – a fantastic source of nutrients</a:t>
            </a:r>
          </a:p>
          <a:p>
            <a:r>
              <a:rPr lang="en-GB" dirty="0"/>
              <a:t>Composition will vary depending on the feedstocks use – this is something that we will be looking at as part of the project – with the aim of understanding how different types of digestate can be best used</a:t>
            </a:r>
          </a:p>
        </p:txBody>
      </p:sp>
    </p:spTree>
    <p:extLst>
      <p:ext uri="{BB962C8B-B14F-4D97-AF65-F5344CB8AC3E}">
        <p14:creationId xmlns:p14="http://schemas.microsoft.com/office/powerpoint/2010/main" val="168644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Price volatility – impact on farmers and in food prices</a:t>
            </a:r>
          </a:p>
          <a:p>
            <a:r>
              <a:rPr lang="en-GB" dirty="0"/>
              <a:t>No domestic supply – resource security</a:t>
            </a:r>
          </a:p>
          <a:p>
            <a:r>
              <a:rPr lang="en-GB" dirty="0"/>
              <a:t>Carbon Border adjustment mechanism</a:t>
            </a:r>
          </a:p>
        </p:txBody>
      </p:sp>
    </p:spTree>
    <p:extLst>
      <p:ext uri="{BB962C8B-B14F-4D97-AF65-F5344CB8AC3E}">
        <p14:creationId xmlns:p14="http://schemas.microsoft.com/office/powerpoint/2010/main" val="16599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well as the economic impact – environmental impact of digestate is also important to highlight</a:t>
            </a:r>
          </a:p>
          <a:p>
            <a:r>
              <a:rPr lang="en-GB" dirty="0"/>
              <a:t>While we do not know which way the future policy framework will go – if the AD sector is pushed towards lowering the carbon intensity of the biomethane they produce – the use of digestate to grow crop feedstocks will make a real difference compared to synthetic alternatives</a:t>
            </a:r>
          </a:p>
          <a:p>
            <a:endParaRPr lang="en-GB" dirty="0"/>
          </a:p>
          <a:p>
            <a:r>
              <a:rPr lang="en-GB" dirty="0"/>
              <a:t>In this example – the use of synthetic fertilisers accounts for ~1/3 of the GHG associated with the Grass silage crop grown for AD. </a:t>
            </a:r>
          </a:p>
        </p:txBody>
      </p:sp>
    </p:spTree>
    <p:extLst>
      <p:ext uri="{BB962C8B-B14F-4D97-AF65-F5344CB8AC3E}">
        <p14:creationId xmlns:p14="http://schemas.microsoft.com/office/powerpoint/2010/main" val="273658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r>
              <a:rPr lang="en-GB" sz="1800" dirty="0"/>
              <a:t>Digestate hierarchy of use</a:t>
            </a:r>
          </a:p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r>
              <a:rPr lang="en-GB" sz="1800" dirty="0"/>
              <a:t>Hub and spoke model</a:t>
            </a:r>
          </a:p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endParaRPr lang="en-GB" sz="1800" dirty="0"/>
          </a:p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r>
              <a:rPr lang="en-GB" sz="1800" dirty="0"/>
              <a:t>Just wanted to end by saying that this is just a very small segment of the bioeconomy – and many opportunities and challenges face similar materials  - but its an exciting area to work in, especially when you consider what’s going on in the world and how the bioeconomy could help us as a society instead.</a:t>
            </a:r>
          </a:p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endParaRPr lang="en-GB" sz="1800" dirty="0"/>
          </a:p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endParaRPr lang="en-GB" sz="1800" dirty="0"/>
          </a:p>
          <a:p>
            <a:pPr marL="285750" lvl="1" indent="-285750" hangingPunct="1">
              <a:spcBef>
                <a:spcPts val="1800"/>
              </a:spcBef>
              <a:buFontTx/>
              <a:buChar char="-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3063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"/>
          <p:cNvSpPr/>
          <p:nvPr/>
        </p:nvSpPr>
        <p:spPr>
          <a:xfrm>
            <a:off x="292026" y="445465"/>
            <a:ext cx="23799949" cy="12825069"/>
          </a:xfrm>
          <a:prstGeom prst="roundRect">
            <a:avLst>
              <a:gd name="adj" fmla="val 442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678457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2C4983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5326657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2C4983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2C4983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2C4983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2C4983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2C4983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7" name="Alder Bioinsights_cmyk.png" descr="Alder Bioinsights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123" y="10156933"/>
            <a:ext cx="4862033" cy="343862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Line"/>
          <p:cNvSpPr/>
          <p:nvPr/>
        </p:nvSpPr>
        <p:spPr>
          <a:xfrm>
            <a:off x="1192859" y="11876247"/>
            <a:ext cx="18694328" cy="1"/>
          </a:xfrm>
          <a:prstGeom prst="line">
            <a:avLst/>
          </a:prstGeom>
          <a:ln w="12700">
            <a:solidFill>
              <a:srgbClr val="FCCC2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93800" y="26015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/>
            </a:lvl1pPr>
          </a:lstStyle>
          <a:p>
            <a:r>
              <a:t>Slide Subtitle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9867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B993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7"/>
            <a:ext cx="21031200" cy="7815262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292026" y="445465"/>
            <a:ext cx="23799949" cy="12825069"/>
          </a:xfrm>
          <a:prstGeom prst="roundRect">
            <a:avLst>
              <a:gd name="adj" fmla="val 442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Icon_cmyk_fade_72dpi.jpg" descr="Icon_cmyk_fade_72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326" y="12064656"/>
            <a:ext cx="952873" cy="9347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193800" y="13081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09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1pPr>
      <a:lvl2pPr marL="1219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2pPr>
      <a:lvl3pPr marL="1828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3pPr>
      <a:lvl4pPr marL="2438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4pPr>
      <a:lvl5pPr marL="30480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5pPr>
      <a:lvl6pPr marL="3657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6pPr>
      <a:lvl7pPr marL="4267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7pPr>
      <a:lvl8pPr marL="4876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8pPr>
      <a:lvl9pPr marL="5486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32487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.mason@alderbioinsights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Presentation Title"/>
          <p:cNvSpPr txBox="1">
            <a:spLocks noGrp="1"/>
          </p:cNvSpPr>
          <p:nvPr>
            <p:ph type="ctrTitle"/>
          </p:nvPr>
        </p:nvSpPr>
        <p:spPr>
          <a:xfrm>
            <a:off x="781194" y="2743200"/>
            <a:ext cx="23177504" cy="4114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Bioresource Opportunities in the UK</a:t>
            </a:r>
            <a:endParaRPr dirty="0"/>
          </a:p>
        </p:txBody>
      </p:sp>
      <p:sp>
        <p:nvSpPr>
          <p:cNvPr id="1145" name="Dr Adrian Higson…"/>
          <p:cNvSpPr txBox="1">
            <a:spLocks noGrp="1"/>
          </p:cNvSpPr>
          <p:nvPr>
            <p:ph type="subTitle" sz="quarter" idx="1"/>
          </p:nvPr>
        </p:nvSpPr>
        <p:spPr>
          <a:xfrm>
            <a:off x="1206496" y="6656384"/>
            <a:ext cx="21971001" cy="2543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b="1" u="sng" dirty="0"/>
              <a:t>Sophie Mason – Senior Consultant</a:t>
            </a:r>
            <a:endParaRPr b="1" u="sng" dirty="0"/>
          </a:p>
          <a:p>
            <a:endParaRPr lang="en-GB" dirty="0"/>
          </a:p>
          <a:p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April 2026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20C9F-0432-010D-8FA9-A5A5F85D2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8000" b="1" dirty="0"/>
              <a:t>Thank you! </a:t>
            </a: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s.mason@alderbioinsights.co.uk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962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1B2A-65D4-643D-5225-DABB08FD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Alder BioInsights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5E7A7-A526-F6F3-483F-516E006D7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392" y="3321362"/>
            <a:ext cx="18544081" cy="3344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0FAA4-CF1C-2F03-1EA3-365D675FA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392" y="8102399"/>
            <a:ext cx="18495039" cy="3441958"/>
          </a:xfrm>
          <a:prstGeom prst="rect">
            <a:avLst/>
          </a:prstGeom>
        </p:spPr>
      </p:pic>
      <p:pic>
        <p:nvPicPr>
          <p:cNvPr id="38" name="Picture 37" descr="\\nnfccsbs\commsdept\Digital Images\NNFCC Design Elements\Icons\biobased prods_icon.jpg">
            <a:extLst>
              <a:ext uri="{FF2B5EF4-FFF2-40B4-BE49-F238E27FC236}">
                <a16:creationId xmlns:a16="http://schemas.microsoft.com/office/drawing/2014/main" id="{89CADFFF-1CA5-59CF-32EC-B13F235F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4072" y="732816"/>
            <a:ext cx="1464271" cy="14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\\nnfccsbs\commsdept\Digital Images\NNFCC Design Elements\Icons\biofuels_icon.jpg">
            <a:extLst>
              <a:ext uri="{FF2B5EF4-FFF2-40B4-BE49-F238E27FC236}">
                <a16:creationId xmlns:a16="http://schemas.microsoft.com/office/drawing/2014/main" id="{FB4B9784-94AB-3E1C-7AEB-8E3E8BAB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0906" y="732816"/>
            <a:ext cx="1464270" cy="14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\\nnfccsbs\commsdept\Digital Images\NNFCC Design Elements\Icons\feedstocks_icon.jpg">
            <a:extLst>
              <a:ext uri="{FF2B5EF4-FFF2-40B4-BE49-F238E27FC236}">
                <a16:creationId xmlns:a16="http://schemas.microsoft.com/office/drawing/2014/main" id="{EFF11DB1-59E7-8864-8924-A525E24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0656" y="728754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\\nnfccsbs\commsdept\Digital Images\NNFCC Design Elements\Icons\bioenergy_icon.jpg">
            <a:extLst>
              <a:ext uri="{FF2B5EF4-FFF2-40B4-BE49-F238E27FC236}">
                <a16:creationId xmlns:a16="http://schemas.microsoft.com/office/drawing/2014/main" id="{06BA1C5B-1153-C02E-9EB4-76ABEB84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4322" y="732815"/>
            <a:ext cx="1464271" cy="14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\\nnfccsbs\commsdept\Digital Images\NNFCC Design Elements\Icons\biorefining_icon.jpg">
            <a:extLst>
              <a:ext uri="{FF2B5EF4-FFF2-40B4-BE49-F238E27FC236}">
                <a16:creationId xmlns:a16="http://schemas.microsoft.com/office/drawing/2014/main" id="{01ED4AD8-4E5D-CDA2-8ED6-A04B25A8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7489" y="732816"/>
            <a:ext cx="1464270" cy="14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B4C530-B6E0-F451-9858-008CD34782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913" y="6666203"/>
            <a:ext cx="18495038" cy="883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BB7339-A53F-A571-201E-DC0EBE381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6700" y="11357746"/>
            <a:ext cx="18495039" cy="861571"/>
          </a:xfrm>
          <a:prstGeom prst="rect">
            <a:avLst/>
          </a:prstGeom>
        </p:spPr>
      </p:pic>
      <p:sp>
        <p:nvSpPr>
          <p:cNvPr id="18" name="Slide Subtitle">
            <a:extLst>
              <a:ext uri="{FF2B5EF4-FFF2-40B4-BE49-F238E27FC236}">
                <a16:creationId xmlns:a16="http://schemas.microsoft.com/office/drawing/2014/main" id="{67B6AE40-5B04-BD69-983F-A5A6D17CB1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193800" y="2476076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en-GB" sz="3600" b="1" spc="-151" dirty="0">
                <a:latin typeface="+mj-lt"/>
              </a:rPr>
              <a:t>A specialist strategic business consultancy with over 20 years of bioeconomy experience</a:t>
            </a:r>
          </a:p>
        </p:txBody>
      </p:sp>
    </p:spTree>
    <p:extLst>
      <p:ext uri="{BB962C8B-B14F-4D97-AF65-F5344CB8AC3E}">
        <p14:creationId xmlns:p14="http://schemas.microsoft.com/office/powerpoint/2010/main" val="39464114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6ED023-EA09-1D89-EA60-B34F9E3F90A2}"/>
              </a:ext>
            </a:extLst>
          </p:cNvPr>
          <p:cNvGrpSpPr/>
          <p:nvPr/>
        </p:nvGrpSpPr>
        <p:grpSpPr>
          <a:xfrm>
            <a:off x="1246784" y="3409324"/>
            <a:ext cx="4392488" cy="1265962"/>
            <a:chOff x="0" y="982924"/>
            <a:chExt cx="2196244" cy="6329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937BA2-EB1D-6E5E-1D54-FC3322BD5853}"/>
                </a:ext>
              </a:extLst>
            </p:cNvPr>
            <p:cNvSpPr/>
            <p:nvPr/>
          </p:nvSpPr>
          <p:spPr>
            <a:xfrm>
              <a:off x="0" y="982924"/>
              <a:ext cx="2196244" cy="6329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48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DD03F-A61D-1865-1250-C30DE39AD6F6}"/>
                </a:ext>
              </a:extLst>
            </p:cNvPr>
            <p:cNvSpPr txBox="1"/>
            <p:nvPr/>
          </p:nvSpPr>
          <p:spPr>
            <a:xfrm>
              <a:off x="0" y="982924"/>
              <a:ext cx="2196244" cy="632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157480" rIns="440944" bIns="157480" numCol="1" spcCol="1270" anchor="ctr" anchorCtr="0">
              <a:noAutofit/>
            </a:bodyPr>
            <a:lstStyle/>
            <a:p>
              <a:pPr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200" b="1" kern="1200" dirty="0">
                  <a:solidFill>
                    <a:srgbClr val="5B9939"/>
                  </a:solidFill>
                </a:rPr>
                <a:t>Mission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E5F66ED-D073-91B2-F911-35B15DA5EA6C}"/>
              </a:ext>
            </a:extLst>
          </p:cNvPr>
          <p:cNvSpPr/>
          <p:nvPr/>
        </p:nvSpPr>
        <p:spPr>
          <a:xfrm>
            <a:off x="5639270" y="2420289"/>
            <a:ext cx="878496" cy="3244028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4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13A253-DE9B-275C-43D6-C8E23F06BC60}"/>
              </a:ext>
            </a:extLst>
          </p:cNvPr>
          <p:cNvGrpSpPr/>
          <p:nvPr/>
        </p:nvGrpSpPr>
        <p:grpSpPr>
          <a:xfrm>
            <a:off x="6869168" y="2420289"/>
            <a:ext cx="16700096" cy="3244028"/>
            <a:chOff x="2811192" y="488407"/>
            <a:chExt cx="5973783" cy="16220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522207-771B-6E46-3542-462199969FFD}"/>
                </a:ext>
              </a:extLst>
            </p:cNvPr>
            <p:cNvSpPr/>
            <p:nvPr/>
          </p:nvSpPr>
          <p:spPr>
            <a:xfrm>
              <a:off x="2811192" y="488407"/>
              <a:ext cx="5973783" cy="162201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48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7E7546-42BA-962E-E7AF-AB811B51D5E0}"/>
                </a:ext>
              </a:extLst>
            </p:cNvPr>
            <p:cNvSpPr txBox="1"/>
            <p:nvPr/>
          </p:nvSpPr>
          <p:spPr>
            <a:xfrm>
              <a:off x="2811192" y="488407"/>
              <a:ext cx="5973783" cy="162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720000" lvl="1" indent="0" algn="l" defTabSz="1778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000" kern="1200" dirty="0">
                  <a:solidFill>
                    <a:srgbClr val="2C4983"/>
                  </a:solidFill>
                </a:rPr>
                <a:t>to provide sector </a:t>
              </a:r>
              <a:r>
                <a:rPr lang="en-GB" sz="4000" b="1" kern="1200" dirty="0">
                  <a:solidFill>
                    <a:srgbClr val="5B9939"/>
                  </a:solidFill>
                </a:rPr>
                <a:t>leading strategic business consultancy</a:t>
              </a:r>
              <a:r>
                <a:rPr lang="en-GB" sz="4000" kern="1200" dirty="0">
                  <a:solidFill>
                    <a:srgbClr val="2C4983"/>
                  </a:solidFill>
                </a:rPr>
                <a:t>; analysing, explaining and </a:t>
              </a:r>
              <a:r>
                <a:rPr lang="en-GB" sz="4000" b="1" kern="1200" dirty="0">
                  <a:solidFill>
                    <a:srgbClr val="5B9939"/>
                  </a:solidFill>
                </a:rPr>
                <a:t>de-risking</a:t>
              </a:r>
              <a:r>
                <a:rPr lang="en-GB" sz="4000" kern="1200" dirty="0">
                  <a:solidFill>
                    <a:srgbClr val="2C4983"/>
                  </a:solidFill>
                </a:rPr>
                <a:t> the bioeconomy for our clients.</a:t>
              </a:r>
              <a:endParaRPr lang="en-US" sz="4000" kern="1200" dirty="0">
                <a:solidFill>
                  <a:srgbClr val="2C4983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CFC22C-4C2E-32B9-137B-DA690C554C96}"/>
              </a:ext>
            </a:extLst>
          </p:cNvPr>
          <p:cNvGrpSpPr/>
          <p:nvPr/>
        </p:nvGrpSpPr>
        <p:grpSpPr>
          <a:xfrm>
            <a:off x="650436" y="7944708"/>
            <a:ext cx="4916830" cy="1265962"/>
            <a:chOff x="0" y="3250616"/>
            <a:chExt cx="2196244" cy="6329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7E3E42-C0AE-AEED-F7F2-0AEEFDABD30C}"/>
                </a:ext>
              </a:extLst>
            </p:cNvPr>
            <p:cNvSpPr/>
            <p:nvPr/>
          </p:nvSpPr>
          <p:spPr>
            <a:xfrm>
              <a:off x="0" y="3250616"/>
              <a:ext cx="2196244" cy="6329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4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8C70E-C466-3F21-4B17-6CA8AEF5EB61}"/>
                </a:ext>
              </a:extLst>
            </p:cNvPr>
            <p:cNvSpPr txBox="1"/>
            <p:nvPr/>
          </p:nvSpPr>
          <p:spPr>
            <a:xfrm>
              <a:off x="0" y="3250616"/>
              <a:ext cx="2196244" cy="632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157480" rIns="440944" bIns="157480" numCol="1" spcCol="1270" anchor="ctr" anchorCtr="0">
              <a:noAutofit/>
            </a:bodyPr>
            <a:lstStyle/>
            <a:p>
              <a:pPr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200" b="1" kern="1200" dirty="0">
                  <a:solidFill>
                    <a:srgbClr val="5B9939"/>
                  </a:solidFill>
                </a:rPr>
                <a:t>Objective</a:t>
              </a:r>
            </a:p>
          </p:txBody>
        </p:sp>
      </p:grpSp>
      <p:sp>
        <p:nvSpPr>
          <p:cNvPr id="8" name="Left Brace 7">
            <a:extLst>
              <a:ext uri="{FF2B5EF4-FFF2-40B4-BE49-F238E27FC236}">
                <a16:creationId xmlns:a16="http://schemas.microsoft.com/office/drawing/2014/main" id="{E9429932-9451-087F-A5E7-F8C4CD5BA2FB}"/>
              </a:ext>
            </a:extLst>
          </p:cNvPr>
          <p:cNvSpPr/>
          <p:nvPr/>
        </p:nvSpPr>
        <p:spPr>
          <a:xfrm>
            <a:off x="5639270" y="5887519"/>
            <a:ext cx="878496" cy="538034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4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5A18DC-DFFB-C196-5C7C-2B4E5AEA6E58}"/>
              </a:ext>
            </a:extLst>
          </p:cNvPr>
          <p:cNvGrpSpPr/>
          <p:nvPr/>
        </p:nvGrpSpPr>
        <p:grpSpPr>
          <a:xfrm>
            <a:off x="6869168" y="5887519"/>
            <a:ext cx="16700096" cy="5380340"/>
            <a:chOff x="2811192" y="2222022"/>
            <a:chExt cx="8350048" cy="26901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EAD589-E070-BD76-A8FF-059DCB049761}"/>
                </a:ext>
              </a:extLst>
            </p:cNvPr>
            <p:cNvSpPr/>
            <p:nvPr/>
          </p:nvSpPr>
          <p:spPr>
            <a:xfrm>
              <a:off x="2811192" y="2222022"/>
              <a:ext cx="5973783" cy="2690170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4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C895F2-BE81-CD76-14FD-315D28E9FF6A}"/>
                </a:ext>
              </a:extLst>
            </p:cNvPr>
            <p:cNvSpPr txBox="1"/>
            <p:nvPr/>
          </p:nvSpPr>
          <p:spPr>
            <a:xfrm>
              <a:off x="2811192" y="2222022"/>
              <a:ext cx="8350048" cy="2690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720000" lvl="1" indent="0" algn="l" defTabSz="1778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000" kern="1200" dirty="0">
                  <a:solidFill>
                    <a:srgbClr val="2C4983"/>
                  </a:solidFill>
                </a:rPr>
                <a:t>to provide clients with a strategic view of feedstock, technology, policy and market development across the bioeconomy, enabling them to make </a:t>
              </a:r>
              <a:r>
                <a:rPr lang="en-GB" sz="4000" b="1" kern="1200" dirty="0">
                  <a:solidFill>
                    <a:srgbClr val="5B9939"/>
                  </a:solidFill>
                </a:rPr>
                <a:t>informed business decisions </a:t>
              </a:r>
              <a:r>
                <a:rPr lang="en-GB" sz="4000" kern="1200" dirty="0">
                  <a:solidFill>
                    <a:srgbClr val="2C4983"/>
                  </a:solidFill>
                </a:rPr>
                <a:t>and develop </a:t>
              </a:r>
              <a:r>
                <a:rPr lang="en-GB" sz="4000" b="1" kern="1200" dirty="0">
                  <a:solidFill>
                    <a:srgbClr val="5B9939"/>
                  </a:solidFill>
                </a:rPr>
                <a:t>sustainable business strategies</a:t>
              </a:r>
              <a:r>
                <a:rPr lang="en-GB" sz="4000" kern="1200" dirty="0">
                  <a:solidFill>
                    <a:srgbClr val="2C4983"/>
                  </a:solidFill>
                </a:rPr>
                <a:t>.</a:t>
              </a:r>
              <a:r>
                <a:rPr lang="en-US" sz="4000" kern="1200" dirty="0">
                  <a:solidFill>
                    <a:srgbClr val="2C4983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56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0467-86DC-553A-4913-3423129C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Biomethane 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EC9CB-1928-212A-1684-9CC64475DAE3}"/>
              </a:ext>
            </a:extLst>
          </p:cNvPr>
          <p:cNvSpPr txBox="1"/>
          <p:nvPr/>
        </p:nvSpPr>
        <p:spPr>
          <a:xfrm>
            <a:off x="5257800" y="11941105"/>
            <a:ext cx="1498618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Potential future availability of different biomass feedstocks in the UK, by 2030 and 2050.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1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Source: Green Gas Taskforce (2025). A Green Gas Future: Outlining the feedstock potential for biomethane generation.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82B9A0-93B3-96DF-8399-9A7F0ADDA703}"/>
              </a:ext>
            </a:extLst>
          </p:cNvPr>
          <p:cNvGrpSpPr/>
          <p:nvPr/>
        </p:nvGrpSpPr>
        <p:grpSpPr>
          <a:xfrm>
            <a:off x="4140016" y="2741263"/>
            <a:ext cx="15644273" cy="9386547"/>
            <a:chOff x="10917936" y="4034725"/>
            <a:chExt cx="12246864" cy="7082485"/>
          </a:xfrm>
        </p:grpSpPr>
        <p:pic>
          <p:nvPicPr>
            <p:cNvPr id="5" name="Picture 4" descr="A colorful graph showing different colors&#10;&#10;AI-generated content may be incorrect.">
              <a:extLst>
                <a:ext uri="{FF2B5EF4-FFF2-40B4-BE49-F238E27FC236}">
                  <a16:creationId xmlns:a16="http://schemas.microsoft.com/office/drawing/2014/main" id="{94CEA08C-2C93-E318-601D-0B651E14E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7936" y="4034725"/>
              <a:ext cx="12246864" cy="708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48C815-2D45-8558-0D1A-74FB5568D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0" b="96129" l="3165" r="96203">
                          <a14:foregroundMark x1="18354" y1="54839" x2="25949" y2="58710"/>
                          <a14:foregroundMark x1="95570" y1="30323" x2="95570" y2="30323"/>
                          <a14:foregroundMark x1="97468" y1="45806" x2="97468" y2="45806"/>
                          <a14:foregroundMark x1="3165" y1="58710" x2="3165" y2="58710"/>
                          <a14:foregroundMark x1="26582" y1="92903" x2="26582" y2="92903"/>
                          <a14:foregroundMark x1="37342" y1="97419" x2="37342" y2="97419"/>
                          <a14:foregroundMark x1="34810" y1="2581" x2="34810" y2="2581"/>
                          <a14:foregroundMark x1="40506" y1="1290" x2="40506" y2="1290"/>
                          <a14:foregroundMark x1="62025" y1="1935" x2="62025" y2="1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5200" y="4662796"/>
              <a:ext cx="1679076" cy="1647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4430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7BD-82CE-F283-48DA-C7BB97BC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AD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3ED28-3FB1-8375-1CA4-F0A8EBB620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more biomethane  =  more digestate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4BAD5-8BA5-6ECB-3FE9-E7252CC4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59" y="4034725"/>
            <a:ext cx="20684217" cy="779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5612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F9599-47D8-A7DA-EDB9-82EA11DA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4D1C-CE35-8E9A-2DC3-59977585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Digestate Properties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A8796-E7D9-1FE9-D72A-09754D204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799" y="3381153"/>
            <a:ext cx="12299177" cy="1007271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800" dirty="0"/>
              <a:t>Digestate </a:t>
            </a:r>
            <a:r>
              <a:rPr lang="en-GB" sz="2800" b="1" dirty="0"/>
              <a:t>composition can vary depending on the types of feedstocks </a:t>
            </a:r>
            <a:r>
              <a:rPr lang="en-GB" sz="2800" dirty="0"/>
              <a:t>fed into the anaerobic digester, but also on the type of digester used, or even between batches from the same digester.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However, in general, </a:t>
            </a:r>
            <a:r>
              <a:rPr lang="en-GB" sz="2800" b="1" dirty="0"/>
              <a:t>digestates contain a range of plant-derived nutrients </a:t>
            </a:r>
            <a:r>
              <a:rPr lang="en-GB" sz="2800" dirty="0"/>
              <a:t>(both macro and micronutrients) and heavy metals.</a:t>
            </a:r>
          </a:p>
          <a:p>
            <a:pPr lvl="1">
              <a:spcBef>
                <a:spcPts val="1800"/>
              </a:spcBef>
            </a:pPr>
            <a:r>
              <a:rPr lang="en-GB" sz="2800" i="1" u="sng" dirty="0"/>
              <a:t>Macronutrients</a:t>
            </a:r>
            <a:r>
              <a:rPr lang="en-GB" sz="2800" i="1" dirty="0"/>
              <a:t>: </a:t>
            </a:r>
            <a:r>
              <a:rPr lang="en-GB" sz="2800" b="1" i="1" dirty="0"/>
              <a:t>nitrogen (N), phosphorous (P), potassium (K), </a:t>
            </a:r>
            <a:r>
              <a:rPr lang="en-GB" sz="2800" i="1" dirty="0"/>
              <a:t>calcium (Ca), magnesium (Mg), and sulphur (S)</a:t>
            </a:r>
          </a:p>
          <a:p>
            <a:pPr lvl="1">
              <a:spcBef>
                <a:spcPts val="1800"/>
              </a:spcBef>
            </a:pPr>
            <a:r>
              <a:rPr lang="en-GB" sz="2800" i="1" u="sng" dirty="0"/>
              <a:t>Micronutrients:</a:t>
            </a:r>
            <a:r>
              <a:rPr lang="en-GB" sz="2800" i="1" dirty="0"/>
              <a:t> boron (B), cobalt (Co), copper (Cu), chlorine (Cl), iron (Fe), manganese (Mn), molybdenum (Mo), nickel (Ni), selenium (Se), and Zinc (Zn)</a:t>
            </a:r>
          </a:p>
          <a:p>
            <a:pPr lvl="1">
              <a:spcBef>
                <a:spcPts val="1800"/>
              </a:spcBef>
            </a:pPr>
            <a:r>
              <a:rPr lang="en-GB" sz="2800" i="1" u="sng" dirty="0"/>
              <a:t>Heavy metals:</a:t>
            </a:r>
            <a:r>
              <a:rPr lang="en-GB" sz="2800" i="1" dirty="0"/>
              <a:t> lead (Pb), chromium (Cr), cadmium (Cd), and Mercury (Hg)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All nutrients present in the original feedstocks remain in digestate post-digestion.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Given the nutrient content of digestate, it is </a:t>
            </a:r>
            <a:r>
              <a:rPr lang="en-GB" sz="2800" b="1" dirty="0"/>
              <a:t>primarily used as a fertiliser in agricultural applications</a:t>
            </a:r>
            <a:r>
              <a:rPr lang="en-GB" sz="2800" dirty="0"/>
              <a:t>. </a:t>
            </a:r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  <p:pic>
        <p:nvPicPr>
          <p:cNvPr id="1026" name="Picture 2" descr="Tips and pitfalls of using digestate as crop fertiliser - Farmers Weekly">
            <a:extLst>
              <a:ext uri="{FF2B5EF4-FFF2-40B4-BE49-F238E27FC236}">
                <a16:creationId xmlns:a16="http://schemas.microsoft.com/office/drawing/2014/main" id="{8F029E7D-B10F-1C9A-1951-590F6A92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355" y="1813129"/>
            <a:ext cx="85725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ops">
            <a:extLst>
              <a:ext uri="{FF2B5EF4-FFF2-40B4-BE49-F238E27FC236}">
                <a16:creationId xmlns:a16="http://schemas.microsoft.com/office/drawing/2014/main" id="{B850732C-37A1-66D3-8193-A096F032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978" y="7147333"/>
            <a:ext cx="7329254" cy="49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513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6A3F-DD60-B888-F6CA-5C34B31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Digestate as a Fertiliser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70EC-0411-132B-4598-962E06A3A1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3800" y="2741263"/>
            <a:ext cx="21971000" cy="934780"/>
          </a:xfrm>
        </p:spPr>
        <p:txBody>
          <a:bodyPr/>
          <a:lstStyle/>
          <a:p>
            <a:r>
              <a:rPr lang="en-GB" dirty="0"/>
              <a:t>The economic &amp; resource security consideration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F9A5-2073-2433-DC90-D8B3AFEF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2137"/>
            <a:ext cx="21971000" cy="8512380"/>
          </a:xfrm>
        </p:spPr>
        <p:txBody>
          <a:bodyPr>
            <a:normAutofit/>
          </a:bodyPr>
          <a:lstStyle/>
          <a:p>
            <a:r>
              <a:rPr lang="en-GB" sz="3200" dirty="0"/>
              <a:t>Digestate is an organic replacement for synthetically produced fertilisers. </a:t>
            </a:r>
          </a:p>
          <a:p>
            <a:endParaRPr lang="en-GB" sz="32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DAE91-0027-E2D0-5CA2-114FA299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423" y="5041730"/>
            <a:ext cx="12979613" cy="682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65285-2B7C-5A7C-0639-83AAE178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64" y="5357824"/>
            <a:ext cx="12074960" cy="66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524C-46B8-84AC-2596-7D3789C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Digestate as a fertiliser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1D46D-BE30-ECD9-386D-E13BDD494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800" y="4338084"/>
            <a:ext cx="8248780" cy="838234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GB" sz="3200" dirty="0"/>
          </a:p>
          <a:p>
            <a:pPr>
              <a:spcBef>
                <a:spcPts val="1800"/>
              </a:spcBef>
            </a:pPr>
            <a:endParaRPr lang="en-GB" sz="3200" dirty="0"/>
          </a:p>
          <a:p>
            <a:pPr>
              <a:spcBef>
                <a:spcPts val="1800"/>
              </a:spcBef>
            </a:pPr>
            <a:r>
              <a:rPr lang="en-GB" sz="3200" dirty="0"/>
              <a:t>It is estimated that the replacement of 1 tonne of artificial fertiliser with digestate will save up to: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3200" i="1" dirty="0"/>
              <a:t>       - 1 tonne of crude oil,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3200" i="1" dirty="0"/>
              <a:t>       - 108 tonnes of water, and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3200" i="1" dirty="0"/>
              <a:t>       - 7 tonnes of CO</a:t>
            </a:r>
            <a:r>
              <a:rPr lang="en-GB" sz="3200" i="1" baseline="-25000" dirty="0"/>
              <a:t>2</a:t>
            </a:r>
            <a:r>
              <a:rPr lang="en-GB" sz="3200" i="1" dirty="0"/>
              <a:t> (eq) emissions. </a:t>
            </a:r>
          </a:p>
          <a:p>
            <a:pPr>
              <a:spcBef>
                <a:spcPts val="1800"/>
              </a:spcBef>
            </a:pP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612080E-8FA0-4390-1FE1-FD12AEA28F04}"/>
              </a:ext>
            </a:extLst>
          </p:cNvPr>
          <p:cNvSpPr txBox="1">
            <a:spLocks/>
          </p:cNvSpPr>
          <p:nvPr/>
        </p:nvSpPr>
        <p:spPr>
          <a:xfrm>
            <a:off x="10270487" y="11971681"/>
            <a:ext cx="12894312" cy="914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657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267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876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5486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2487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buNone/>
            </a:pPr>
            <a:r>
              <a:rPr lang="en-GB" sz="1600" i="1" dirty="0">
                <a:solidFill>
                  <a:srgbClr val="5E5E5E"/>
                </a:solidFill>
              </a:rPr>
              <a:t>Comparative emissions associated with the production of 1 tonne of grass silage, using only synthetic fertiliser compared to using only digestate.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7E7A1-8110-A4AE-3C33-351E4C9F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89"/>
          <a:stretch>
            <a:fillRect/>
          </a:stretch>
        </p:blipFill>
        <p:spPr>
          <a:xfrm>
            <a:off x="10270487" y="4034725"/>
            <a:ext cx="13394425" cy="7515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E6818-3387-11D1-C853-BBE4AB99B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3800" y="2601562"/>
            <a:ext cx="21971000" cy="934780"/>
          </a:xfrm>
        </p:spPr>
        <p:txBody>
          <a:bodyPr/>
          <a:lstStyle/>
          <a:p>
            <a:r>
              <a:rPr lang="en-GB" dirty="0"/>
              <a:t>The environmental consideration  </a:t>
            </a:r>
          </a:p>
        </p:txBody>
      </p:sp>
    </p:spTree>
    <p:extLst>
      <p:ext uri="{BB962C8B-B14F-4D97-AF65-F5344CB8AC3E}">
        <p14:creationId xmlns:p14="http://schemas.microsoft.com/office/powerpoint/2010/main" val="8605661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757BC36-DF00-BB0A-AD87-BAA006BC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829910"/>
            <a:ext cx="21971000" cy="1433163"/>
          </a:xfrm>
        </p:spPr>
        <p:txBody>
          <a:bodyPr/>
          <a:lstStyle/>
          <a:p>
            <a:r>
              <a:rPr lang="en-GB" dirty="0"/>
              <a:t>Digestate Challenges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460F3C6-9094-6520-C36B-8F926EFCA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799" y="2530549"/>
            <a:ext cx="21644936" cy="101898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3200" dirty="0"/>
              <a:t>Alder helps sites to navigate challenges associated with digestate, including:</a:t>
            </a:r>
          </a:p>
          <a:p>
            <a:pPr lvl="1">
              <a:spcBef>
                <a:spcPts val="1800"/>
              </a:spcBef>
            </a:pPr>
            <a:r>
              <a:rPr lang="en-GB" sz="3200" b="1" dirty="0"/>
              <a:t>Offtake demand </a:t>
            </a:r>
            <a:r>
              <a:rPr lang="en-GB" sz="3200" dirty="0"/>
              <a:t>– is it produced close to where it is needed?</a:t>
            </a:r>
            <a:endParaRPr lang="en-GB" sz="3200" b="1" dirty="0"/>
          </a:p>
          <a:p>
            <a:pPr lvl="1">
              <a:spcBef>
                <a:spcPts val="1800"/>
              </a:spcBef>
            </a:pPr>
            <a:r>
              <a:rPr lang="en-GB" sz="3200" b="1" dirty="0"/>
              <a:t>Logistical requirements </a:t>
            </a:r>
            <a:r>
              <a:rPr lang="en-GB" sz="3200" dirty="0"/>
              <a:t>– storage/transport</a:t>
            </a:r>
            <a:endParaRPr lang="en-GB" sz="3200" b="1" dirty="0"/>
          </a:p>
          <a:p>
            <a:pPr lvl="1">
              <a:spcBef>
                <a:spcPts val="1800"/>
              </a:spcBef>
            </a:pPr>
            <a:r>
              <a:rPr lang="en-GB" sz="3200" b="1" dirty="0"/>
              <a:t>Landbank availability </a:t>
            </a:r>
            <a:r>
              <a:rPr lang="en-GB" sz="3200" dirty="0"/>
              <a:t>– is there enough suitable land to spread digestate?</a:t>
            </a:r>
            <a:endParaRPr lang="en-GB" sz="3200" b="1" dirty="0"/>
          </a:p>
          <a:p>
            <a:pPr lvl="1">
              <a:spcBef>
                <a:spcPts val="1800"/>
              </a:spcBef>
            </a:pPr>
            <a:r>
              <a:rPr lang="en-GB" sz="3200" b="1" dirty="0"/>
              <a:t>Weather/climate </a:t>
            </a:r>
            <a:r>
              <a:rPr lang="en-GB" sz="3200" dirty="0"/>
              <a:t>– digestate cannot be used if the weather is poor</a:t>
            </a:r>
            <a:endParaRPr lang="en-GB" sz="3200" b="1" dirty="0"/>
          </a:p>
          <a:p>
            <a:pPr lvl="1">
              <a:spcBef>
                <a:spcPts val="1800"/>
              </a:spcBef>
            </a:pPr>
            <a:r>
              <a:rPr lang="en-GB" sz="3200" b="1" dirty="0"/>
              <a:t>Nutrient management </a:t>
            </a:r>
            <a:r>
              <a:rPr lang="en-GB" sz="3200" dirty="0"/>
              <a:t>– need to be careful not to damage soils with nutrient mismanagement </a:t>
            </a:r>
          </a:p>
          <a:p>
            <a:pPr>
              <a:spcBef>
                <a:spcPts val="1800"/>
              </a:spcBef>
            </a:pPr>
            <a:endParaRPr lang="en-GB" sz="3200" dirty="0"/>
          </a:p>
          <a:p>
            <a:pPr>
              <a:spcBef>
                <a:spcPts val="1800"/>
              </a:spcBef>
            </a:pPr>
            <a:r>
              <a:rPr lang="en-GB" sz="3200" dirty="0"/>
              <a:t>With proper </a:t>
            </a:r>
            <a:r>
              <a:rPr lang="en-GB" sz="3200" b="1" dirty="0"/>
              <a:t>planning and management </a:t>
            </a:r>
            <a:r>
              <a:rPr lang="en-GB" sz="3200" dirty="0"/>
              <a:t>many of these issue can be foreseen and dealt with.</a:t>
            </a:r>
          </a:p>
          <a:p>
            <a:pPr>
              <a:spcBef>
                <a:spcPts val="1800"/>
              </a:spcBef>
            </a:pPr>
            <a:endParaRPr lang="en-GB" sz="3200" dirty="0"/>
          </a:p>
          <a:p>
            <a:pPr>
              <a:spcBef>
                <a:spcPts val="1800"/>
              </a:spcBef>
            </a:pPr>
            <a:r>
              <a:rPr lang="en-GB" sz="3200" dirty="0"/>
              <a:t>Some of these issues could also be dealt with via </a:t>
            </a:r>
            <a:r>
              <a:rPr lang="en-GB" sz="3200" b="1" dirty="0"/>
              <a:t>technology developments</a:t>
            </a:r>
            <a:r>
              <a:rPr lang="en-GB" sz="3200" dirty="0"/>
              <a:t>, but technology options not widespread or commercially viable in many cases.</a:t>
            </a:r>
          </a:p>
          <a:p>
            <a:pPr>
              <a:spcBef>
                <a:spcPts val="1800"/>
              </a:spcBef>
            </a:pPr>
            <a:endParaRPr lang="en-GB" sz="3200" dirty="0"/>
          </a:p>
          <a:p>
            <a:pPr>
              <a:spcBef>
                <a:spcPts val="1800"/>
              </a:spcBef>
            </a:pPr>
            <a:r>
              <a:rPr lang="en-GB" sz="3200" dirty="0"/>
              <a:t>Alder’s work will inform on areas where government support could be beneficial to the sector, to drive industry growth in this area.</a:t>
            </a:r>
          </a:p>
          <a:p>
            <a:pPr lvl="1">
              <a:spcBef>
                <a:spcPts val="1800"/>
              </a:spcBef>
            </a:pPr>
            <a:endParaRPr lang="en-GB" sz="2800" dirty="0"/>
          </a:p>
          <a:p>
            <a:pPr>
              <a:spcBef>
                <a:spcPts val="1800"/>
              </a:spcBef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0695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5D2F0DC58964583765D450A0E50DA" ma:contentTypeVersion="19" ma:contentTypeDescription="Create a new document." ma:contentTypeScope="" ma:versionID="947b25abcac31d0f7f8efcc1400696d6">
  <xsd:schema xmlns:xsd="http://www.w3.org/2001/XMLSchema" xmlns:xs="http://www.w3.org/2001/XMLSchema" xmlns:p="http://schemas.microsoft.com/office/2006/metadata/properties" xmlns:ns2="19f55144-08e2-47b2-a7b0-a3db604cb178" xmlns:ns3="9c6be8c1-9ff8-4427-ae9c-e1cba26e5e46" targetNamespace="http://schemas.microsoft.com/office/2006/metadata/properties" ma:root="true" ma:fieldsID="96b07ab350b1ecda5191e5a898a59f19" ns2:_="" ns3:_="">
    <xsd:import namespace="19f55144-08e2-47b2-a7b0-a3db604cb178"/>
    <xsd:import namespace="9c6be8c1-9ff8-4427-ae9c-e1cba26e5e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55144-08e2-47b2-a7b0-a3db604cb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a32164b-3485-4c92-96c5-905c7c99dd35}" ma:internalName="TaxCatchAll" ma:showField="CatchAllData" ma:web="19f55144-08e2-47b2-a7b0-a3db604cb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be8c1-9ff8-4427-ae9c-e1cba26e5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35cd0f7-736d-4101-ab1d-4036ab80f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f55144-08e2-47b2-a7b0-a3db604cb178" xsi:nil="true"/>
    <lcf76f155ced4ddcb4097134ff3c332f xmlns="9c6be8c1-9ff8-4427-ae9c-e1cba26e5e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BF5097-A80A-4976-A55F-4F875F899C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BD8CF-FD2F-47CB-9C90-B01EB4E40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55144-08e2-47b2-a7b0-a3db604cb178"/>
    <ds:schemaRef ds:uri="9c6be8c1-9ff8-4427-ae9c-e1cba26e5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8EFF3-6775-4BD5-A1AF-77808D827254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c6be8c1-9ff8-4427-ae9c-e1cba26e5e46"/>
    <ds:schemaRef ds:uri="19f55144-08e2-47b2-a7b0-a3db604cb178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843</Words>
  <Application>Microsoft Office PowerPoint</Application>
  <PresentationFormat>Custom</PresentationFormat>
  <Paragraphs>73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Helvetica</vt:lpstr>
      <vt:lpstr>Helvetica Neue</vt:lpstr>
      <vt:lpstr>Helvetica Neue Medium</vt:lpstr>
      <vt:lpstr>21_BasicWhite</vt:lpstr>
      <vt:lpstr>Bioresource Opportunities in the UK</vt:lpstr>
      <vt:lpstr>Alder BioInsights</vt:lpstr>
      <vt:lpstr>PowerPoint Presentation</vt:lpstr>
      <vt:lpstr>Sustainable Biomethane Potential</vt:lpstr>
      <vt:lpstr>The AD process</vt:lpstr>
      <vt:lpstr>Digestate Properties </vt:lpstr>
      <vt:lpstr>Digestate as a Fertiliser</vt:lpstr>
      <vt:lpstr>Digestate as a fertiliser</vt:lpstr>
      <vt:lpstr>Digestate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Caroline Randall</dc:creator>
  <cp:lastModifiedBy>Sophie Mason</cp:lastModifiedBy>
  <cp:revision>4</cp:revision>
  <dcterms:modified xsi:type="dcterms:W3CDTF">2026-04-21T16:16:38Z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0x0101003FF5D2F0DC58964583765D450A0E50DA</vt:lpwstr>
  </property>
  <property fmtid="{D5CDD505-2E9C-101B-9397-08002B2CF9AE}" pid="3" name="MediaServiceImageTags">
    <vt:lpwstr/>
  </property>
</Properties>
</file>